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1" r:id="rId6"/>
    <p:sldId id="270" r:id="rId7"/>
    <p:sldId id="260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68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1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8BAAB2-C72C-42E1-9B08-33CF5B584DFE}" type="datetimeFigureOut">
              <a:rPr lang="ru-RU" smtClean="0"/>
              <a:t>19.01.2015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9F4EC0-3DF7-4127-882A-731597ED7F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4167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F4EC0-3DF7-4127-882A-731597ED7FF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10836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F4EC0-3DF7-4127-882A-731597ED7FF1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6326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F4EC0-3DF7-4127-882A-731597ED7FF1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48218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F4EC0-3DF7-4127-882A-731597ED7FF1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00654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F4EC0-3DF7-4127-882A-731597ED7FF1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8067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F4EC0-3DF7-4127-882A-731597ED7FF1}" type="slidenum">
              <a:rPr lang="ru-RU" smtClean="0">
                <a:solidFill>
                  <a:prstClr val="black"/>
                </a:solidFill>
              </a:rPr>
              <a:pPr/>
              <a:t>14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69639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F4EC0-3DF7-4127-882A-731597ED7FF1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69639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F4EC0-3DF7-4127-882A-731597ED7FF1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35848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F4EC0-3DF7-4127-882A-731597ED7FF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75366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F4EC0-3DF7-4127-882A-731597ED7FF1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01027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F4EC0-3DF7-4127-882A-731597ED7FF1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30927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F4EC0-3DF7-4127-882A-731597ED7FF1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18135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F4EC0-3DF7-4127-882A-731597ED7FF1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10626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F4EC0-3DF7-4127-882A-731597ED7FF1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06960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F4EC0-3DF7-4127-882A-731597ED7FF1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20194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F4EC0-3DF7-4127-882A-731597ED7FF1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4706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100dorog.ru/upload/images/b468b32bc12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253784"/>
            <a:ext cx="6120680" cy="5365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641716"/>
            <a:ext cx="8784976" cy="1224136"/>
          </a:xfrm>
        </p:spPr>
        <p:txBody>
          <a:bodyPr>
            <a:noAutofit/>
          </a:bodyPr>
          <a:lstStyle/>
          <a:p>
            <a:pPr indent="449580"/>
            <a:r>
              <a:rPr lang="ru-RU" sz="24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ПРИЕМЫ ФОРМИРОВАНИЯ СМЫСЛОВОГО ЧТЕНИЯ И РАБОТЫ С ТЕКСТОМ НА </a:t>
            </a: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УРОКАХ БИОЛОГИИ</a:t>
            </a:r>
            <a:r>
              <a:rPr lang="ru-RU" sz="40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  <a:endParaRPr lang="ru-RU" sz="4000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55776" y="5182300"/>
            <a:ext cx="6400800" cy="1437280"/>
          </a:xfrm>
        </p:spPr>
        <p:txBody>
          <a:bodyPr>
            <a:normAutofit/>
          </a:bodyPr>
          <a:lstStyle/>
          <a:p>
            <a:pPr indent="449580" algn="r">
              <a:spcAft>
                <a:spcPts val="0"/>
              </a:spcAft>
            </a:pPr>
            <a:r>
              <a:rPr lang="ru-RU" sz="2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Пронович</a:t>
            </a:r>
            <a:r>
              <a:rPr lang="ru-RU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 Татьяна Викторовна,</a:t>
            </a:r>
          </a:p>
          <a:p>
            <a:pPr indent="449580" algn="r">
              <a:spcAft>
                <a:spcPts val="0"/>
              </a:spcAft>
            </a:pPr>
            <a:r>
              <a:rPr lang="ru-RU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учитель биологии МБОУ </a:t>
            </a: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СОШ №32 г</a:t>
            </a:r>
            <a:r>
              <a:rPr lang="ru-RU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. Братск</a:t>
            </a:r>
          </a:p>
          <a:p>
            <a:endParaRPr lang="ru-RU" sz="24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9349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27784" y="1052736"/>
            <a:ext cx="6203032" cy="1143000"/>
          </a:xfrm>
        </p:spPr>
        <p:txBody>
          <a:bodyPr>
            <a:normAutofit/>
          </a:bodyPr>
          <a:lstStyle/>
          <a:p>
            <a:pPr marL="342900" lvl="0" indent="540385">
              <a:spcBef>
                <a:spcPct val="20000"/>
              </a:spcBef>
            </a:pP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  <a:ea typeface="Calibri"/>
                <a:cs typeface="Times New Roman"/>
              </a:rPr>
              <a:t>Приём  </a:t>
            </a: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  <a:ea typeface="Calibri"/>
                <a:cs typeface="Times New Roman"/>
              </a:rPr>
              <a:t>«Восстанови текст</a:t>
            </a: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  <a:ea typeface="Calibri"/>
                <a:cs typeface="Times New Roman"/>
              </a:rPr>
              <a:t>».</a:t>
            </a:r>
            <a:endParaRPr lang="ru-RU" sz="4800" dirty="0">
              <a:solidFill>
                <a:schemeClr val="accent6">
                  <a:lumMod val="50000"/>
                </a:schemeClr>
              </a:solidFill>
              <a:latin typeface="Monotype Corsiva" panose="03010101010201010101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708920"/>
            <a:ext cx="8291264" cy="3417243"/>
          </a:xfrm>
        </p:spPr>
        <p:txBody>
          <a:bodyPr/>
          <a:lstStyle/>
          <a:p>
            <a:pPr indent="540385" algn="just">
              <a:spcAft>
                <a:spcPts val="0"/>
              </a:spcAft>
            </a:pP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Цель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: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сформировать умения целенаправленно читать текст, сравнивать заключённую в тексте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информацию с исходным текстом.</a:t>
            </a:r>
            <a:endParaRPr lang="ru-RU" sz="28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  <a:p>
            <a:endParaRPr lang="ru-RU" dirty="0"/>
          </a:p>
        </p:txBody>
      </p:sp>
      <p:pic>
        <p:nvPicPr>
          <p:cNvPr id="9218" name="Picture 2" descr="&amp;Zcy;&amp;dcy;&amp;ocy;&amp;rcy;&amp;ocy;&amp;vcy;&amp;ocy;&amp;iecy; &amp;pcy;&amp;icy;&amp;tcy;&amp;acy;&amp;ncy;&amp;icy;&amp;iecy; &amp;dcy;&amp;iecy;&amp;tcy;&amp;iecy;&amp;jcy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60648"/>
            <a:ext cx="2857500" cy="214312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0428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75856" y="980728"/>
            <a:ext cx="5338936" cy="114300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  <a:ea typeface="Times New Roman"/>
              </a:rPr>
              <a:t>Сопоставление/нахождение </a:t>
            </a: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  <a:ea typeface="Times New Roman"/>
              </a:rPr>
              <a:t>сходств и различий</a:t>
            </a:r>
            <a:endParaRPr lang="ru-RU" sz="4800" dirty="0">
              <a:solidFill>
                <a:schemeClr val="accent6">
                  <a:lumMod val="50000"/>
                </a:schemeClr>
              </a:solidFill>
              <a:latin typeface="Monotype Corsiva" panose="03010101010201010101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2852936"/>
            <a:ext cx="7787208" cy="327322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/>
                <a:ea typeface="Times New Roman"/>
              </a:rPr>
              <a:t>–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приём работы, основанный на сравнении двух или более объектов. </a:t>
            </a:r>
            <a:endParaRPr lang="ru-RU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</a:endParaRPr>
          </a:p>
          <a:p>
            <a:pPr marL="0" indent="0" algn="just">
              <a:buNone/>
            </a:pP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Цель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: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 сформировать умения целенаправленно читать текст, сравнивать заключённую в тексте информацию. </a:t>
            </a:r>
            <a:endParaRPr lang="ru-RU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42" name="Picture 2" descr="&amp;Kcy;&amp;ycy;&amp;rcy;&amp;gcy;&amp;ycy;&amp;zcy;&amp;scy;&amp;tcy;&amp;acy;&amp;ncy;&amp;scy;&amp;kcy;&amp;icy;&amp;iecy; &amp;shcy;&amp;kcy;&amp;ocy;&amp;lcy;&amp;softcy;&amp;ncy;&amp;icy;&amp;kcy;&amp;icy; &amp;pcy;&amp;ocy;&amp;bcy;&amp;iecy;&amp;dcy;&amp;icy;&amp;lcy;&amp;icy; &amp;vcy; &amp;ocy;&amp;lcy;&amp;icy;&amp;mcy;&amp;pcy;&amp;icy;&amp;acy;&amp;dcy;&amp;iecy; &amp;Scy;&amp;acy;&amp;ncy;&amp;kcy;&amp;tcy;-&amp;Pcy;&amp;iecy;&amp;tcy;&amp;iecy;&amp;rcy;&amp;bcy;&amp;ucy;&amp;rcy;&amp;gcy;&amp;scy;&amp;kcy;&amp;ocy;&amp;gcy;&amp;ocy; &amp;gcy;&amp;ocy;&amp;scy;&amp;ucy;&amp;ncy;&amp;icy;&amp;vcy;&amp;iecy;&amp;rcy;&amp;scy;&amp;icy;&amp;tcy;&amp;iecy;&amp;tcy;&amp;acy; &quot; &amp;Bcy;&amp;icy;&amp;zcy;&amp;ncy;&amp;iecy;&amp;scy;-&amp;icy;&amp;ncy;&amp;fcy;&amp;ocy; &quot; K-News: &amp;Ncy;&amp;ocy;&amp;vcy;&amp;ocy;&amp;scy;&amp;tcy;&amp;icy; &amp;Kcy;&amp;ycy;&amp;rcy;&amp;gcy;&amp;ycy;&amp;zcy;&amp;scy;&amp;tcy;&amp;acy;&amp;ncy;&amp;acy;,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22908"/>
            <a:ext cx="2808312" cy="210197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9030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23928" y="1052736"/>
            <a:ext cx="4330824" cy="114300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  <a:ea typeface="Times New Roman"/>
              </a:rPr>
              <a:t>Чтение </a:t>
            </a:r>
            <a:r>
              <a:rPr lang="ru-RU" sz="4000" b="1" dirty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  <a:ea typeface="Times New Roman"/>
              </a:rPr>
              <a:t>с остановками.</a:t>
            </a:r>
            <a:endParaRPr lang="ru-RU" sz="4000" dirty="0">
              <a:solidFill>
                <a:schemeClr val="accent6">
                  <a:lumMod val="50000"/>
                </a:schemeClr>
              </a:solidFill>
              <a:latin typeface="Monotype Corsiva" panose="03010101010201010101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996952"/>
            <a:ext cx="8229600" cy="3129211"/>
          </a:xfrm>
        </p:spPr>
        <p:txBody>
          <a:bodyPr/>
          <a:lstStyle/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сформировать умение осмысливать содержимое, выбирать главное и второстепенное в тексте, структурировать материал.</a:t>
            </a:r>
            <a:endParaRPr lang="ru-RU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266" name="Picture 2" descr="&amp;Vcy; &amp;KHcy;&amp;acy;&amp;rcy;&amp;softcy;&amp;kcy;&amp;ocy;&amp;vcy;&amp;iecy; &amp;ucy;&amp;vcy;&amp;iecy;&amp;lcy;&amp;icy;&amp;chcy;&amp;icy;&amp;lcy;&amp;ocy;&amp;scy;&amp;softcy; &amp;kcy;&amp;ocy;&amp;lcy;&amp;icy;&amp;chcy;&amp;iecy;&amp;scy;&amp;tcy;&amp;vcy;&amp;ocy; &amp;pcy;&amp;iecy;&amp;rcy;&amp;vcy;&amp;ocy;&amp;kcy;&amp;lcy;&amp;acy;&amp;scy;&amp;scy;&amp;ncy;&amp;icy;&amp;kcy;&amp;ocy;&amp;vcy; &amp;Ncy;&amp;acy;&amp;Pcy;&amp;acy;&amp;rcy;&amp;iecy;.NE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58" y="404664"/>
            <a:ext cx="2985514" cy="204507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9304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9832" y="548680"/>
            <a:ext cx="5698976" cy="5832648"/>
          </a:xfrm>
        </p:spPr>
        <p:txBody>
          <a:bodyPr>
            <a:normAutofit/>
          </a:bodyPr>
          <a:lstStyle/>
          <a:p>
            <a:r>
              <a:rPr lang="ru-RU" b="1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  <a:ea typeface="Times New Roman"/>
              </a:rPr>
              <a:t>Цель смыслового чтения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  <a:ea typeface="Times New Roman"/>
              </a:rPr>
              <a:t> – максимально точно и полно понять содержание текста, уловить все детали и практически осмыслить извлеченную информацию.</a:t>
            </a:r>
            <a:endParaRPr lang="ru-RU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2290" name="Picture 2" descr="&amp;Rcy;&amp;ocy;&amp;scy;&amp;scy;&amp;icy;&amp;jcy;&amp;scy;&amp;kcy;&amp;icy;&amp;iecy; &amp;ucy;&amp;chcy;&amp;iecy;&amp;bcy;&amp;ncy;&amp;icy;&amp;kcy;&amp;icy; &amp;pcy;&amp;iecy;&amp;rcy;&amp;iecy;&amp;vcy;&amp;iecy;&amp;dcy;&amp;ucy;&amp;tcy; &amp;vcy; &amp;ecy;&amp;lcy;&amp;iecy;&amp;kcy;&amp;tcy;&amp;rcy;&amp;ocy;&amp;ncy;&amp;ncy;&amp;ycy;&amp;jcy; &amp;vcy;&amp;icy;&amp;dcy; &amp;Ocy;&amp;bcy;&amp;shchcy;&amp;iecy;&amp;scy;&amp;tcy;&amp;vcy;&amp;ocy; &amp;Rcy;&amp;Icy;&amp;Acy; &quot;&amp;Ocy;&amp;mcy;&amp;scy;&amp;kcy;-&amp;Icy;&amp;ncy;&amp;fcy;&amp;ocy;&amp;rcy;&amp;mcy;&quot; &amp;Ncy;&amp;ocy;&amp;vcy;&amp;ocy;&amp;scy;&amp;tcy;&amp;icy; &amp;Ocy;&amp;mcy;&amp;scy;&amp;kcy;&amp;acy; &amp;icy; &amp;Ocy;&amp;mcy;&amp;scy;&amp;kcy;&amp;ocy;&amp;jcy; &amp;ocy;&amp;bcy;&amp;lcy;&amp;acy;&amp;scy;&amp;tcy;&amp;icy;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16" r="19916"/>
          <a:stretch/>
        </p:blipFill>
        <p:spPr bwMode="auto">
          <a:xfrm>
            <a:off x="179512" y="980728"/>
            <a:ext cx="2768600" cy="4297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5329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63888" y="274638"/>
            <a:ext cx="5122912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  <a:ea typeface="Times New Roman"/>
              </a:rPr>
              <a:t>Учащиес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  <a:ea typeface="Times New Roman"/>
              </a:rPr>
              <a:t>я получат возможность научиться: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Monotype Corsiva" panose="03010101010201010101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492896"/>
            <a:ext cx="8229600" cy="3196952"/>
          </a:xfrm>
        </p:spPr>
        <p:txBody>
          <a:bodyPr>
            <a:noAutofit/>
          </a:bodyPr>
          <a:lstStyle/>
          <a:p>
            <a:pPr marL="800100" indent="-45720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максимально точно и полно 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понимать 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содержание текста, 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улавливать 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все детали и практически 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осмысливать 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извлеченную 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информацию;</a:t>
            </a:r>
          </a:p>
          <a:p>
            <a:pPr marL="800100" indent="-45720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точно 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и полно понимать смысл текста, составлять свою систему образов, осмысливать информацию, т.е. осуществлять познавательную 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деятельность;</a:t>
            </a:r>
          </a:p>
          <a:p>
            <a:pPr marL="800100" indent="-45720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самостоятельно управлять 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через осмысленное чтение своим собственным 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развитием; </a:t>
            </a:r>
          </a:p>
        </p:txBody>
      </p:sp>
      <p:pic>
        <p:nvPicPr>
          <p:cNvPr id="14338" name="Picture 2" descr="AtPrint: &amp;Mcy;&amp;iecy;&amp;dcy;&amp;icy;&amp;acy;-&amp;bcy;&amp;icy;&amp;bcy;&amp;lcy;&amp;icy;&amp;ocy;&amp;tcy;&amp;iecy;&amp;kcy;&amp;acy;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05" t="14648"/>
          <a:stretch/>
        </p:blipFill>
        <p:spPr bwMode="auto">
          <a:xfrm>
            <a:off x="317724" y="188640"/>
            <a:ext cx="3384376" cy="204512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5430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19872" y="274638"/>
            <a:ext cx="5266928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  <a:ea typeface="Times New Roman"/>
              </a:rPr>
              <a:t>Учащиес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  <a:ea typeface="Times New Roman"/>
              </a:rPr>
              <a:t>я получат возможность научитьс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  <a:ea typeface="Times New Roman"/>
              </a:rPr>
              <a:t>я: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Monotype Corsiva" panose="03010101010201010101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17820"/>
            <a:ext cx="8435280" cy="4491500"/>
          </a:xfrm>
        </p:spPr>
        <p:txBody>
          <a:bodyPr>
            <a:noAutofit/>
          </a:bodyPr>
          <a:lstStyle/>
          <a:p>
            <a:pPr marL="800100" indent="-45720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организовывать  свою учебно-познавательную 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деятельность в соответствии с целями и 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задачами;</a:t>
            </a:r>
          </a:p>
          <a:p>
            <a:pPr marL="800100" indent="-45720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осуществлять  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возможности сотрудничества: умение слышать, слушать и понимать партнера, планировать и согласованно выполнять совместную деятельность, вести дискуссию, правильно выражать свои мысли, оказывать поддержку друг другу и эффективно сотрудничать как с учителем, так и со сверстниками; </a:t>
            </a:r>
            <a:endParaRPr lang="ru-RU" sz="2400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Calibri"/>
              <a:cs typeface="Times New Roman"/>
            </a:endParaRPr>
          </a:p>
          <a:p>
            <a:pPr marL="800100" indent="-45720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самостоятельно организовывать речевую деятельность 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в устной и письменной 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форме.</a:t>
            </a:r>
            <a:endParaRPr lang="ru-RU" sz="12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314" name="Picture 2" descr="&amp;Ucy; &amp;Tcy;&amp;acy;&amp;bcy;&amp;acy;&amp;chcy;&amp;ncy;&amp;icy;&amp;kcy;&amp;acy; &amp;dcy;&amp;ucy;&amp;mcy;&amp;acy;&amp;yucy;&amp;tcy; &amp;ucy;&amp;chcy;&amp;icy;&amp;tcy;&amp;softcy; &amp;shcy;&amp;kcy;&amp;ocy;&amp;lcy;&amp;softcy;&amp;ncy;&amp;icy;&amp;kcy;&amp;ocy;&amp;vcy; &amp;ocy;&amp;scy;&amp;ncy;&amp;ocy;&amp;vcy;&amp;acy;&amp;mcy; &amp;mcy;&amp;iecy;&amp;dcy;&amp;icy;&amp;acy;&amp;gcy;&amp;rcy;&amp;acy;&amp;mcy;&amp;ocy;&amp;tcy;&amp;ncy;&amp;ocy;&amp;scy;&amp;tcy;&amp;icy; - &amp;Rcy;&amp;acy;&amp;mcy;&amp;bcy;&amp;lcy;&amp;iecy;&amp;rcy;-&amp;Ncy;&amp;ocy;&amp;vcy;&amp;ocy;&amp;scy;&amp;tcy;&amp;icy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16632"/>
            <a:ext cx="2592288" cy="170118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3590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8676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&amp;Ncy;&amp;acy;&amp;jcy;&amp;tcy;&amp;icy; &amp;icy;&amp;zcy;&amp;ocy;&amp;bcy;&amp;rcy;&amp;acy;&amp;zhcy;&amp;iecy;&amp;ncy;&amp;icy;&amp;iecy;: &amp;Pcy;&amp;rcy;&amp;ocy;&amp;scy;&amp;mcy;&amp;ocy;&amp;tcy;&amp;rcy; &amp;gcy;&amp;acy;&amp;lcy;&amp;iecy;&amp;rcy;&amp;iecy;&amp;icy; Witaj szko&amp;lstrok;o!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98" t="5278"/>
          <a:stretch/>
        </p:blipFill>
        <p:spPr bwMode="auto">
          <a:xfrm>
            <a:off x="107504" y="836712"/>
            <a:ext cx="2420262" cy="3938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23728" y="764704"/>
            <a:ext cx="6563072" cy="5361459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ru-RU" b="1" dirty="0">
              <a:solidFill>
                <a:srgbClr val="C00000"/>
              </a:solidFill>
              <a:latin typeface="Monotype Corsiva" panose="03010101010201010101" pitchFamily="66" charset="0"/>
            </a:endParaRPr>
          </a:p>
          <a:p>
            <a:pPr marL="0" indent="0" algn="r">
              <a:buNone/>
            </a:pPr>
            <a:r>
              <a:rPr lang="ru-RU" b="1" dirty="0" smtClean="0">
                <a:solidFill>
                  <a:srgbClr val="C00000"/>
                </a:solidFill>
                <a:latin typeface="Monotype Corsiva" panose="03010101010201010101" pitchFamily="66" charset="0"/>
              </a:rPr>
              <a:t>«Можно </a:t>
            </a:r>
            <a:r>
              <a:rPr lang="ru-RU" b="1" dirty="0">
                <a:solidFill>
                  <a:srgbClr val="C00000"/>
                </a:solidFill>
                <a:latin typeface="Monotype Corsiva" panose="03010101010201010101" pitchFamily="66" charset="0"/>
              </a:rPr>
              <a:t>ли читать, не спрашивая себя, что значит читать</a:t>
            </a:r>
            <a:r>
              <a:rPr lang="ru-RU" b="1" dirty="0" smtClean="0">
                <a:solidFill>
                  <a:srgbClr val="C00000"/>
                </a:solidFill>
                <a:latin typeface="Monotype Corsiva" panose="03010101010201010101" pitchFamily="66" charset="0"/>
              </a:rPr>
              <a:t>?»</a:t>
            </a:r>
            <a:r>
              <a:rPr lang="ru-RU" b="1" dirty="0">
                <a:solidFill>
                  <a:srgbClr val="C00000"/>
                </a:solidFill>
                <a:latin typeface="Monotype Corsiva" panose="03010101010201010101" pitchFamily="66" charset="0"/>
              </a:rPr>
              <a:t/>
            </a:r>
            <a:br>
              <a:rPr lang="ru-RU" b="1" dirty="0">
                <a:solidFill>
                  <a:srgbClr val="C00000"/>
                </a:solidFill>
                <a:latin typeface="Monotype Corsiva" panose="03010101010201010101" pitchFamily="66" charset="0"/>
              </a:rPr>
            </a:br>
            <a:r>
              <a:rPr lang="ru-RU" b="1" dirty="0">
                <a:solidFill>
                  <a:srgbClr val="C00000"/>
                </a:solidFill>
                <a:latin typeface="Monotype Corsiva" panose="03010101010201010101" pitchFamily="66" charset="0"/>
              </a:rPr>
              <a:t>Пьер </a:t>
            </a:r>
            <a:r>
              <a:rPr lang="ru-RU" b="1" dirty="0" err="1" smtClean="0">
                <a:solidFill>
                  <a:srgbClr val="C00000"/>
                </a:solidFill>
                <a:latin typeface="Monotype Corsiva" panose="03010101010201010101" pitchFamily="66" charset="0"/>
              </a:rPr>
              <a:t>Бурдье</a:t>
            </a:r>
            <a:endParaRPr lang="ru-RU" b="1" dirty="0" smtClean="0">
              <a:solidFill>
                <a:srgbClr val="C00000"/>
              </a:solidFill>
              <a:latin typeface="Monotype Corsiva" panose="03010101010201010101" pitchFamily="66" charset="0"/>
            </a:endParaRPr>
          </a:p>
          <a:p>
            <a:pPr marL="0" indent="0" algn="r">
              <a:buNone/>
            </a:pPr>
            <a:r>
              <a:rPr lang="ru-RU" b="1" dirty="0" smtClean="0">
                <a:solidFill>
                  <a:srgbClr val="C00000"/>
                </a:solidFill>
                <a:latin typeface="Monotype Corsiva" panose="03010101010201010101" pitchFamily="66" charset="0"/>
              </a:rPr>
              <a:t>«Книги </a:t>
            </a:r>
            <a:r>
              <a:rPr lang="ru-RU" b="1" dirty="0">
                <a:solidFill>
                  <a:srgbClr val="C00000"/>
                </a:solidFill>
                <a:latin typeface="Monotype Corsiva" panose="03010101010201010101" pitchFamily="66" charset="0"/>
              </a:rPr>
              <a:t>следует читать так же неторопливо и бережно, как они </a:t>
            </a:r>
            <a:r>
              <a:rPr lang="ru-RU" b="1" dirty="0" smtClean="0">
                <a:solidFill>
                  <a:srgbClr val="C00000"/>
                </a:solidFill>
                <a:latin typeface="Monotype Corsiva" panose="03010101010201010101" pitchFamily="66" charset="0"/>
              </a:rPr>
              <a:t>писались»</a:t>
            </a:r>
            <a:r>
              <a:rPr lang="ru-RU" b="1" dirty="0">
                <a:solidFill>
                  <a:srgbClr val="C00000"/>
                </a:solidFill>
                <a:latin typeface="Monotype Corsiva" panose="03010101010201010101" pitchFamily="66" charset="0"/>
              </a:rPr>
              <a:t/>
            </a:r>
            <a:br>
              <a:rPr lang="ru-RU" b="1" dirty="0">
                <a:solidFill>
                  <a:srgbClr val="C00000"/>
                </a:solidFill>
                <a:latin typeface="Monotype Corsiva" panose="03010101010201010101" pitchFamily="66" charset="0"/>
              </a:rPr>
            </a:br>
            <a:r>
              <a:rPr lang="ru-RU" b="1" dirty="0">
                <a:solidFill>
                  <a:srgbClr val="C00000"/>
                </a:solidFill>
                <a:latin typeface="Monotype Corsiva" panose="03010101010201010101" pitchFamily="66" charset="0"/>
              </a:rPr>
              <a:t>Генри </a:t>
            </a:r>
            <a:r>
              <a:rPr lang="ru-RU" b="1" dirty="0" err="1">
                <a:solidFill>
                  <a:srgbClr val="C00000"/>
                </a:solidFill>
                <a:latin typeface="Monotype Corsiva" panose="03010101010201010101" pitchFamily="66" charset="0"/>
              </a:rPr>
              <a:t>Дейвид</a:t>
            </a:r>
            <a:r>
              <a:rPr lang="ru-RU" b="1" dirty="0">
                <a:solidFill>
                  <a:srgbClr val="C00000"/>
                </a:solidFill>
                <a:latin typeface="Monotype Corsiva" panose="03010101010201010101" pitchFamily="66" charset="0"/>
              </a:rPr>
              <a:t> Торо</a:t>
            </a:r>
          </a:p>
        </p:txBody>
      </p:sp>
    </p:spTree>
    <p:extLst>
      <p:ext uri="{BB962C8B-B14F-4D97-AF65-F5344CB8AC3E}">
        <p14:creationId xmlns:p14="http://schemas.microsoft.com/office/powerpoint/2010/main" val="2002710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&amp;Ncy;&amp;acy;&amp;jcy;&amp;tcy;&amp;icy; &amp;icy;&amp;zcy;&amp;ocy;&amp;bcy;&amp;rcy;&amp;acy;&amp;zhcy;&amp;iecy;&amp;ncy;&amp;icy;&amp;iecy;: &amp;Pcy;&amp;rcy;&amp;ocy;&amp;scy;&amp;mcy;&amp;ocy;&amp;tcy;&amp;rcy; &amp;gcy;&amp;acy;&amp;lcy;&amp;iecy;&amp;rcy;&amp;iecy;&amp;icy; Witaj szko&amp;lstrok;o!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98" t="5278"/>
          <a:stretch/>
        </p:blipFill>
        <p:spPr bwMode="auto">
          <a:xfrm>
            <a:off x="0" y="908720"/>
            <a:ext cx="2420262" cy="3938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35696" y="260648"/>
            <a:ext cx="6851104" cy="6336704"/>
          </a:xfrm>
        </p:spPr>
        <p:txBody>
          <a:bodyPr>
            <a:normAutofit lnSpcReduction="10000"/>
          </a:bodyPr>
          <a:lstStyle/>
          <a:p>
            <a:pPr marL="0" indent="0" algn="r">
              <a:buNone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«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Метапредметными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 результатами освоения выпускниками основной школы программы по биологии являются: … умение работать с разными источниками биологической информации: находить биологическую информацию в различных источниках (тексте учебника, научно-популярной литературе, биологических словарях и справочниках), анализировать и оценивать информацию, преобразовывать информацию из одной формы в другую…». </a:t>
            </a:r>
            <a:endParaRPr lang="ru-RU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48091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3768" y="1124744"/>
            <a:ext cx="6159034" cy="1143000"/>
          </a:xfrm>
        </p:spPr>
        <p:txBody>
          <a:bodyPr>
            <a:normAutofit fontScale="90000"/>
          </a:bodyPr>
          <a:lstStyle/>
          <a:p>
            <a:pPr indent="450215">
              <a:spcAft>
                <a:spcPts val="0"/>
              </a:spcAft>
            </a:pP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  <a:ea typeface="Times New Roman"/>
              </a:rPr>
              <a:t> </a:t>
            </a:r>
            <a:r>
              <a:rPr lang="ru-RU" sz="4000" b="1" dirty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  <a:ea typeface="Times New Roman"/>
              </a:rPr>
              <a:t>Прием «Задай вопрос»</a:t>
            </a:r>
            <a:r>
              <a:rPr lang="ru-RU" dirty="0">
                <a:latin typeface="Times New Roman"/>
                <a:ea typeface="Times New Roman"/>
              </a:rPr>
              <a:t/>
            </a:r>
            <a:br>
              <a:rPr lang="ru-RU" dirty="0">
                <a:latin typeface="Times New Roman"/>
                <a:ea typeface="Times New Roman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916832"/>
            <a:ext cx="8075240" cy="4536504"/>
          </a:xfrm>
        </p:spPr>
        <p:txBody>
          <a:bodyPr>
            <a:normAutofit/>
          </a:bodyPr>
          <a:lstStyle/>
          <a:p>
            <a:pPr indent="0">
              <a:spcAft>
                <a:spcPts val="0"/>
              </a:spcAft>
              <a:buNone/>
            </a:pPr>
            <a:endParaRPr lang="ru-RU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</a:endParaRPr>
          </a:p>
          <a:p>
            <a:pPr indent="450215">
              <a:spcAft>
                <a:spcPts val="0"/>
              </a:spcAft>
            </a:pP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Цель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: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сформировать умение  самостоятельно работать с  текстом, понимать информацию, содержащуюся в тексте, </a:t>
            </a:r>
            <a:r>
              <a:rPr lang="ru-RU" spc="-5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овладение приёмом постановки вопросов к тексту.</a:t>
            </a:r>
            <a:endParaRPr lang="ru-RU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3074" name="Picture 2" descr="&amp;Vcy;&amp;scy;&amp;lcy;&amp;ucy;&amp;khcy;.ru: &amp;Ncy;&amp;ocy;&amp;vcy;&amp;ocy;&amp;iecy; &amp;pcy;&amp;ocy;&amp;kcy;&amp;ocy;&amp;lcy;&amp;iecy;&amp;ncy;&amp;icy;&amp;iecy; &amp;tcy;&amp;yucy;&amp;mcy;&amp;iecy;&amp;ncy;&amp;scy;&amp;kcy;&amp;icy;&amp;khcy; &amp;icy;&amp;ncy;&amp;tcy;&amp;iecy;&amp;lcy;&amp;lcy;&amp;iecy;&amp;kcy;&amp;tcy;&amp;ucy;&amp;acy;&amp;lcy;&amp;ocy;&amp;vcy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68" y="188640"/>
            <a:ext cx="3012207" cy="225757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4313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15816" y="1124744"/>
            <a:ext cx="5770984" cy="1143000"/>
          </a:xfrm>
        </p:spPr>
        <p:txBody>
          <a:bodyPr>
            <a:noAutofit/>
          </a:bodyPr>
          <a:lstStyle/>
          <a:p>
            <a:pPr marL="342900" lvl="0" indent="450215">
              <a:spcBef>
                <a:spcPct val="20000"/>
              </a:spcBef>
            </a:pP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  <a:ea typeface="Times New Roman"/>
              </a:rPr>
              <a:t>Прием </a:t>
            </a: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  <a:ea typeface="Times New Roman"/>
              </a:rPr>
              <a:t>«толстых» и «тонких» вопросов.</a:t>
            </a:r>
            <a:r>
              <a:rPr lang="ru-RU" sz="3200" b="1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780928"/>
            <a:ext cx="8219256" cy="3345235"/>
          </a:xfrm>
        </p:spPr>
        <p:txBody>
          <a:bodyPr/>
          <a:lstStyle/>
          <a:p>
            <a:pPr indent="450215" algn="just">
              <a:spcAft>
                <a:spcPts val="0"/>
              </a:spcAft>
            </a:pP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Цель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: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сформировать умение  самостоятельно работать с  текстом, понимать информацию, содержащуюся в тексте, </a:t>
            </a:r>
            <a:r>
              <a:rPr lang="ru-RU" spc="-5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овладение приёмом постановки вопросов к тексту и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составления плана.</a:t>
            </a:r>
          </a:p>
          <a:p>
            <a:endParaRPr lang="ru-RU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32656"/>
            <a:ext cx="2088232" cy="212164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3659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4348338"/>
              </p:ext>
            </p:extLst>
          </p:nvPr>
        </p:nvGraphicFramePr>
        <p:xfrm>
          <a:off x="1" y="0"/>
          <a:ext cx="9144000" cy="6832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39951"/>
                <a:gridCol w="5004049"/>
              </a:tblGrid>
              <a:tr h="3727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"Тонкие” вопросы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"Толстые” вопросы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4598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Вопросы, требующие однословного ответа, вопросы репродуктивного плана.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otype Corsiva" panose="03010101010201010101" pitchFamily="66" charset="0"/>
                        </a:rPr>
                        <a:t>Что?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otype Corsiva" panose="03010101010201010101" pitchFamily="66" charset="0"/>
                        </a:rPr>
                        <a:t>Кто?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otype Corsiva" panose="03010101010201010101" pitchFamily="66" charset="0"/>
                        </a:rPr>
                        <a:t>Когда?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otype Corsiva" panose="03010101010201010101" pitchFamily="66" charset="0"/>
                        </a:rPr>
                        <a:t>Как звать ...?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otype Corsiva" panose="03010101010201010101" pitchFamily="66" charset="0"/>
                        </a:rPr>
                        <a:t>Было ли ...?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  <a:latin typeface="Monotype Corsiva" panose="03010101010201010101" pitchFamily="66" charset="0"/>
                        </a:rPr>
                        <a:t> </a:t>
                      </a:r>
                      <a:endParaRPr lang="ru-RU" sz="3600" dirty="0">
                        <a:effectLst/>
                        <a:latin typeface="Monotype Corsiva" panose="03010101010201010101" pitchFamily="66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Вопросы, требующие размышления, привлечения дополнительных знаний, умения анализировать.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otype Corsiva" panose="03010101010201010101" pitchFamily="66" charset="0"/>
                        </a:rPr>
                        <a:t>Дайте три объяснения, почему...?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otype Corsiva" panose="03010101010201010101" pitchFamily="66" charset="0"/>
                        </a:rPr>
                        <a:t>Объясните, почему...?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otype Corsiva" panose="03010101010201010101" pitchFamily="66" charset="0"/>
                        </a:rPr>
                        <a:t>Как вы думаете</a:t>
                      </a:r>
                      <a:r>
                        <a:rPr lang="ru-RU" sz="2800" b="1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otype Corsiva" panose="03010101010201010101" pitchFamily="66" charset="0"/>
                        </a:rPr>
                        <a:t>, почему </a:t>
                      </a:r>
                      <a:r>
                        <a:rPr lang="ru-RU" sz="28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otype Corsiva" panose="03010101010201010101" pitchFamily="66" charset="0"/>
                        </a:rPr>
                        <a:t>...?</a:t>
                      </a:r>
                      <a:endParaRPr lang="ru-RU" sz="2800" b="1" dirty="0">
                        <a:solidFill>
                          <a:schemeClr val="accent3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Monotype Corsiva" panose="03010101010201010101" pitchFamily="66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otype Corsiva" panose="03010101010201010101" pitchFamily="66" charset="0"/>
                        </a:rPr>
                        <a:t>Как вы </a:t>
                      </a:r>
                      <a:r>
                        <a:rPr lang="ru-RU" sz="28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otype Corsiva" panose="03010101010201010101" pitchFamily="66" charset="0"/>
                        </a:rPr>
                        <a:t>считаете </a:t>
                      </a:r>
                      <a:r>
                        <a:rPr lang="ru-RU" sz="28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otype Corsiva" panose="03010101010201010101" pitchFamily="66" charset="0"/>
                        </a:rPr>
                        <a:t>, почему...?</a:t>
                      </a:r>
                      <a:endParaRPr lang="ru-RU" sz="2800" b="1" dirty="0">
                        <a:solidFill>
                          <a:schemeClr val="accent3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Monotype Corsiva" panose="03010101010201010101" pitchFamily="66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otype Corsiva" panose="03010101010201010101" pitchFamily="66" charset="0"/>
                        </a:rPr>
                        <a:t>В чём различие ...?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otype Corsiva" panose="03010101010201010101" pitchFamily="66" charset="0"/>
                        </a:rPr>
                        <a:t>Что, если ...?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otype Corsiva" panose="03010101010201010101" pitchFamily="66" charset="0"/>
                        </a:rPr>
                        <a:t>Может </a:t>
                      </a:r>
                      <a:r>
                        <a:rPr lang="ru-RU" sz="28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otype Corsiva" panose="03010101010201010101" pitchFamily="66" charset="0"/>
                        </a:rPr>
                        <a:t>ли..?</a:t>
                      </a:r>
                      <a:endParaRPr lang="ru-RU" sz="2800" b="1" dirty="0">
                        <a:solidFill>
                          <a:schemeClr val="accent3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Monotype Corsiva" panose="03010101010201010101" pitchFamily="66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otype Corsiva" panose="03010101010201010101" pitchFamily="66" charset="0"/>
                        </a:rPr>
                        <a:t>Мог </a:t>
                      </a:r>
                      <a:r>
                        <a:rPr lang="ru-RU" sz="28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otype Corsiva" panose="03010101010201010101" pitchFamily="66" charset="0"/>
                        </a:rPr>
                        <a:t>ли ...?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otype Corsiva" panose="03010101010201010101" pitchFamily="66" charset="0"/>
                        </a:rPr>
                        <a:t>Согласны ли вы </a:t>
                      </a:r>
                      <a:r>
                        <a:rPr lang="ru-RU" sz="28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otype Corsiva" panose="03010101010201010101" pitchFamily="66" charset="0"/>
                        </a:rPr>
                        <a:t> с </a:t>
                      </a:r>
                      <a:r>
                        <a:rPr lang="ru-RU" sz="2800" b="1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otype Corsiva" panose="03010101010201010101" pitchFamily="66" charset="0"/>
                        </a:rPr>
                        <a:t>тем,что</a:t>
                      </a:r>
                      <a:r>
                        <a:rPr lang="ru-RU" sz="28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otype Corsiva" panose="03010101010201010101" pitchFamily="66" charset="0"/>
                        </a:rPr>
                        <a:t>...?</a:t>
                      </a:r>
                      <a:endParaRPr lang="ru-RU" sz="2800" b="1" dirty="0">
                        <a:solidFill>
                          <a:schemeClr val="accent3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Monotype Corsiva" panose="03010101010201010101" pitchFamily="66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otype Corsiva" panose="03010101010201010101" pitchFamily="66" charset="0"/>
                        </a:rPr>
                        <a:t>Верно ли ...?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otype Corsiva" panose="03010101010201010101" pitchFamily="66" charset="0"/>
                        </a:rPr>
                        <a:t>Предположите, что будет, если ...?</a:t>
                      </a:r>
                      <a:endParaRPr lang="ru-RU" sz="2800" b="1" dirty="0">
                        <a:solidFill>
                          <a:schemeClr val="accent3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Monotype Corsiva" panose="03010101010201010101" pitchFamily="66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1705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5736" y="1339462"/>
            <a:ext cx="6563072" cy="1143000"/>
          </a:xfrm>
        </p:spPr>
        <p:txBody>
          <a:bodyPr>
            <a:noAutofit/>
          </a:bodyPr>
          <a:lstStyle/>
          <a:p>
            <a:pPr marL="342900" lvl="0" indent="450215">
              <a:spcBef>
                <a:spcPct val="20000"/>
              </a:spcBef>
            </a:pP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  <a:ea typeface="Times New Roman"/>
              </a:rPr>
              <a:t>Прием </a:t>
            </a: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  <a:ea typeface="Times New Roman"/>
              </a:rPr>
              <a:t>«Составь задание». 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  <a:ea typeface="Times New Roman"/>
              </a:rPr>
              <a:t/>
            </a:r>
            <a:br>
              <a:rPr lang="ru-RU" sz="3200" dirty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  <a:ea typeface="Times New Roman"/>
              </a:rPr>
            </a:br>
            <a:endParaRPr lang="ru-RU" dirty="0">
              <a:solidFill>
                <a:schemeClr val="accent6">
                  <a:lumMod val="50000"/>
                </a:schemeClr>
              </a:solidFill>
              <a:latin typeface="Monotype Corsiva" panose="03010101010201010101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2482462"/>
            <a:ext cx="7859216" cy="3643701"/>
          </a:xfrm>
        </p:spPr>
        <p:txBody>
          <a:bodyPr/>
          <a:lstStyle/>
          <a:p>
            <a:pPr indent="450215" algn="just">
              <a:spcAft>
                <a:spcPts val="0"/>
              </a:spcAft>
            </a:pP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Цель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: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сформировать умение  вдумчиво читать, преобразовывать текстовую информацию с учётом цели дальнейшего её использования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. </a:t>
            </a:r>
          </a:p>
          <a:p>
            <a:endParaRPr lang="ru-RU" dirty="0"/>
          </a:p>
        </p:txBody>
      </p:sp>
      <p:pic>
        <p:nvPicPr>
          <p:cNvPr id="5122" name="Picture 2" descr="&amp;Ncy;&amp;acy;&amp;tscy;&amp;kcy;&amp;ocy;&amp;mcy;&amp;icy;&amp;scy;&amp;scy;&amp;icy;&amp;yacy; &amp;shcy;&amp;ocy;&amp;kcy;&amp;icy;&amp;rcy;&amp;ocy;&amp;vcy;&amp;acy;&amp;ncy;&amp;acy; &amp;scy;&amp;ocy;&amp;dcy;&amp;iecy;&amp;rcy;&amp;zhcy;&amp;acy;&amp;ncy;&amp;icy;&amp;iecy;&amp;mcy; &amp;rcy;&amp;iecy;&amp;kcy;&amp;lcy;&amp;acy;&amp;mcy;&amp;ycy; &amp;ncy;&amp;acy; &amp;shcy;&amp;kcy;&amp;ocy;&amp;lcy;&amp;softcy;&amp;ncy;&amp;ocy;&amp;jcy; &amp;pcy;&amp;rcy;&amp;ocy;&amp;dcy;&amp;ucy;&amp;kcy;&amp;tscy;&amp;icy;&amp;icy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60389"/>
            <a:ext cx="2557856" cy="191648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52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9832" y="548680"/>
            <a:ext cx="5698976" cy="1719064"/>
          </a:xfrm>
        </p:spPr>
        <p:txBody>
          <a:bodyPr>
            <a:normAutofit/>
          </a:bodyPr>
          <a:lstStyle/>
          <a:p>
            <a:pPr marL="342900" lvl="0" indent="540385">
              <a:spcBef>
                <a:spcPct val="20000"/>
              </a:spcBef>
            </a:pP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  <a:ea typeface="Times New Roman"/>
              </a:rPr>
              <a:t>Прием</a:t>
            </a: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  <a:ea typeface="Times New Roman"/>
              </a:rPr>
              <a:t> </a:t>
            </a: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  <a:ea typeface="Times New Roman"/>
              </a:rPr>
              <a:t>«Верные и неверные утверждения». </a:t>
            </a:r>
            <a:endParaRPr lang="ru-RU" sz="4800" dirty="0">
              <a:solidFill>
                <a:schemeClr val="accent6">
                  <a:lumMod val="50000"/>
                </a:schemeClr>
              </a:solidFill>
              <a:latin typeface="Monotype Corsiva" panose="03010101010201010101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633267"/>
          </a:xfrm>
        </p:spPr>
        <p:txBody>
          <a:bodyPr>
            <a:normAutofit/>
          </a:bodyPr>
          <a:lstStyle/>
          <a:p>
            <a:pPr indent="540385" algn="just">
              <a:spcAft>
                <a:spcPts val="0"/>
              </a:spcAft>
            </a:pP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Цель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: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понимать информацию, содержащуюся в тексте, сравнивать и противопоставлять заключённую в тексте информацию разного характера, критически оценивать степень достоверности содержащейся в тексте информации.</a:t>
            </a:r>
            <a:endParaRPr lang="ru-RU" sz="28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  <a:p>
            <a:endParaRPr lang="ru-RU" dirty="0"/>
          </a:p>
        </p:txBody>
      </p:sp>
      <p:pic>
        <p:nvPicPr>
          <p:cNvPr id="7170" name="Picture 2" descr="http://static2.aif.ru/public/article/big/744/07b4498a303789d2829445c725dae35a.alta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32656"/>
            <a:ext cx="2664296" cy="199822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360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7864" y="908720"/>
            <a:ext cx="5338936" cy="1143000"/>
          </a:xfrm>
        </p:spPr>
        <p:txBody>
          <a:bodyPr>
            <a:normAutofit/>
          </a:bodyPr>
          <a:lstStyle/>
          <a:p>
            <a:pPr marL="342900" lvl="0">
              <a:spcBef>
                <a:spcPct val="20000"/>
              </a:spcBef>
            </a:pP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  <a:ea typeface="Calibri"/>
                <a:cs typeface="Times New Roman"/>
              </a:rPr>
              <a:t>Приём </a:t>
            </a: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  <a:ea typeface="Calibri"/>
                <a:cs typeface="Times New Roman"/>
              </a:rPr>
              <a:t>«Лови ошибку</a:t>
            </a: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  <a:ea typeface="Calibri"/>
                <a:cs typeface="Times New Roman"/>
              </a:rPr>
              <a:t>»</a:t>
            </a:r>
            <a:endParaRPr lang="ru-RU" sz="4800" dirty="0">
              <a:solidFill>
                <a:schemeClr val="accent6">
                  <a:lumMod val="50000"/>
                </a:schemeClr>
              </a:solidFill>
              <a:latin typeface="Monotype Corsiva" panose="03010101010201010101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440453"/>
            <a:ext cx="8229600" cy="3777283"/>
          </a:xfrm>
        </p:spPr>
        <p:txBody>
          <a:bodyPr>
            <a:normAutofit/>
          </a:bodyPr>
          <a:lstStyle/>
          <a:p>
            <a:pPr indent="0" algn="just">
              <a:spcAft>
                <a:spcPts val="0"/>
              </a:spcAft>
              <a:buNone/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Цель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: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 сформировать умение  читать вдумчиво,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/>
                <a:ea typeface="Calibri"/>
                <a:cs typeface="Times New Roman"/>
              </a:rPr>
              <a:t> 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связывать информацию, обнаруженную в тексте, со знаниями из других источников,  на основе имеющихся знаний подвергать сомнению достоверность имеющейся информации, критически оценивать степень достоверности содержащейся в тексте информации.</a:t>
            </a:r>
            <a:endParaRPr lang="ru-RU" sz="24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  <a:p>
            <a:endParaRPr lang="ru-RU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8194" name="Picture 2" descr="&amp;Vcy; &amp;ocy;&amp;mcy;&amp;scy;&amp;kcy;&amp;icy;&amp;khcy; &amp;shcy;&amp;kcy;&amp;ocy;&amp;lcy;&amp;acy;&amp;khcy; &amp;ncy;&amp;iecy;&amp;zcy;&amp;acy;&amp;kcy;&amp;ocy;&amp;ncy;&amp;ncy;&amp;ocy; &amp;bcy;&amp;iecy;&amp;rcy;&amp;ucy;&amp;tcy; &amp;dcy;&amp;iecy;&amp;ncy;&amp;softcy;&amp;gcy;&amp;icy; &amp;ncy;&amp;acy; &amp;ucy;&amp;chcy;&amp;iecy;&amp;bcy;&amp;ncy;&amp;icy;&amp;kcy;&amp;icy; &amp;Rcy;&amp;Icy;&amp;Acy; &quot;&amp;Ocy;&amp;mcy;&amp;scy;&amp;kcy;-&amp;Icy;&amp;ncy;&amp;fcy;&amp;ocy;&amp;rcy;&amp;mcy;&quot; &amp;Ncy;&amp;ocy;&amp;vcy;&amp;ocy;&amp;scy;&amp;tcy;&amp;icy; &amp;Ocy;&amp;mcy;&amp;scy;&amp;kcy;&amp;acy; &amp;icy; &amp;Ocy;&amp;mcy;&amp;scy;&amp;kcy;&amp;ocy;&amp;jcy; &amp;ocy;&amp;bcy;&amp;lcy;&amp;acy;&amp;scy;&amp;tcy;&amp;icy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35697"/>
            <a:ext cx="2808312" cy="210475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8374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581</Words>
  <Application>Microsoft Office PowerPoint</Application>
  <PresentationFormat>Экран (4:3)</PresentationFormat>
  <Paragraphs>72</Paragraphs>
  <Slides>16</Slides>
  <Notes>16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ПРИЕМЫ ФОРМИРОВАНИЯ СМЫСЛОВОГО ЧТЕНИЯ И РАБОТЫ С ТЕКСТОМ НА УРОКАХ БИОЛОГИИ.</vt:lpstr>
      <vt:lpstr>Презентация PowerPoint</vt:lpstr>
      <vt:lpstr>Презентация PowerPoint</vt:lpstr>
      <vt:lpstr> Прием «Задай вопрос» </vt:lpstr>
      <vt:lpstr>Прием «толстых» и «тонких» вопросов. </vt:lpstr>
      <vt:lpstr>Презентация PowerPoint</vt:lpstr>
      <vt:lpstr>Прием «Составь задание».  </vt:lpstr>
      <vt:lpstr>Прием «Верные и неверные утверждения». </vt:lpstr>
      <vt:lpstr>Приём «Лови ошибку»</vt:lpstr>
      <vt:lpstr>Приём  «Восстанови текст».</vt:lpstr>
      <vt:lpstr>Сопоставление/нахождение сходств и различий</vt:lpstr>
      <vt:lpstr>Чтение с остановками.</vt:lpstr>
      <vt:lpstr>Цель смыслового чтения – максимально точно и полно понять содержание текста, уловить все детали и практически осмыслить извлеченную информацию.</vt:lpstr>
      <vt:lpstr>Учащиеся получат возможность научиться:</vt:lpstr>
      <vt:lpstr>Учащиеся получат возможность научиться: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ПРИЕМЫ ФОРМИРОВАНИЯ СМЫСЛОВОГО ЧТЕНИЯ И РАБОТЫ С ТЕКСТОМ НА УРОКАХ БИОЛОГИИ.</dc:title>
  <dc:creator>User</dc:creator>
  <cp:lastModifiedBy>User</cp:lastModifiedBy>
  <cp:revision>12</cp:revision>
  <dcterms:created xsi:type="dcterms:W3CDTF">2015-01-18T12:36:46Z</dcterms:created>
  <dcterms:modified xsi:type="dcterms:W3CDTF">2015-01-19T05:59:06Z</dcterms:modified>
</cp:coreProperties>
</file>